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6"/>
  </p:notesMasterIdLst>
  <p:sldIdLst>
    <p:sldId id="257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3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5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766059-C431-4C2D-A3CC-4361532D4822}" type="datetimeFigureOut">
              <a:rPr lang="en-GB" smtClean="0"/>
              <a:t>30/06/2021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73C8B0-CBC8-414A-AD01-73D0BF183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27068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9.jp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622882" y="3632707"/>
            <a:ext cx="6946234" cy="8458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rgbClr val="031E2F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6/30/21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76800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>
          <a:xfrm>
            <a:off x="1441449" y="1448311"/>
            <a:ext cx="9512939" cy="4301975"/>
          </a:xfrm>
          <a:prstGeom prst="rect">
            <a:avLst/>
          </a:prstGeom>
        </p:spPr>
        <p:txBody>
          <a:bodyPr/>
          <a:lstStyle>
            <a:lvl1pPr marL="285750" indent="-285750">
              <a:buSzPct val="110000"/>
              <a:buFont typeface="Arial" panose="020B0604020202020204" pitchFamily="34" charset="0"/>
              <a:buChar char="•"/>
              <a:defRPr sz="2000"/>
            </a:lvl1pPr>
            <a:lvl2pPr marL="742950" indent="-285750">
              <a:buFont typeface="Courier New" panose="02070309020205020404" pitchFamily="49" charset="0"/>
              <a:buChar char="o"/>
              <a:defRPr>
                <a:solidFill>
                  <a:schemeClr val="tx2"/>
                </a:solidFill>
              </a:defRPr>
            </a:lvl2pPr>
            <a:lvl3pPr marL="1200150" indent="-285750">
              <a:buFont typeface="Arial" panose="020B0604020202020204" pitchFamily="34" charset="0"/>
              <a:buChar char="•"/>
              <a:defRPr>
                <a:solidFill>
                  <a:schemeClr val="tx2"/>
                </a:solidFill>
              </a:defRPr>
            </a:lvl3pPr>
            <a:lvl4pPr marL="1657350" indent="-285750">
              <a:buFont typeface="Arial" panose="020B0604020202020204" pitchFamily="34" charset="0"/>
              <a:buChar char="•"/>
              <a:defRPr>
                <a:solidFill>
                  <a:schemeClr val="tx2"/>
                </a:solidFill>
              </a:defRPr>
            </a:lvl4pPr>
            <a:lvl5pPr marL="2114550" indent="-285750">
              <a:buFont typeface="Arial" panose="020B0604020202020204" pitchFamily="34" charset="0"/>
              <a:buChar char="•"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378754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6/30/21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96202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Old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1260000"/>
            <a:ext cx="12192000" cy="108585"/>
          </a:xfrm>
          <a:custGeom>
            <a:avLst/>
            <a:gdLst/>
            <a:ahLst/>
            <a:cxnLst/>
            <a:rect l="l" t="t" r="r" b="b"/>
            <a:pathLst>
              <a:path w="12192000" h="108584">
                <a:moveTo>
                  <a:pt x="0" y="0"/>
                </a:moveTo>
                <a:lnTo>
                  <a:pt x="12192000" y="0"/>
                </a:lnTo>
                <a:lnTo>
                  <a:pt x="12192000" y="107999"/>
                </a:lnTo>
                <a:lnTo>
                  <a:pt x="0" y="107999"/>
                </a:lnTo>
                <a:lnTo>
                  <a:pt x="0" y="0"/>
                </a:lnTo>
                <a:close/>
              </a:path>
            </a:pathLst>
          </a:custGeom>
          <a:solidFill>
            <a:srgbClr val="EAAB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0" y="0"/>
            <a:ext cx="12192000" cy="12599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k object 18"/>
          <p:cNvSpPr/>
          <p:nvPr/>
        </p:nvSpPr>
        <p:spPr>
          <a:xfrm>
            <a:off x="350520" y="286511"/>
            <a:ext cx="2916936" cy="72237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k object 19"/>
          <p:cNvSpPr/>
          <p:nvPr/>
        </p:nvSpPr>
        <p:spPr>
          <a:xfrm>
            <a:off x="0" y="5907680"/>
            <a:ext cx="12192000" cy="108585"/>
          </a:xfrm>
          <a:custGeom>
            <a:avLst/>
            <a:gdLst/>
            <a:ahLst/>
            <a:cxnLst/>
            <a:rect l="l" t="t" r="r" b="b"/>
            <a:pathLst>
              <a:path w="12192000" h="108585">
                <a:moveTo>
                  <a:pt x="0" y="0"/>
                </a:moveTo>
                <a:lnTo>
                  <a:pt x="12192000" y="0"/>
                </a:lnTo>
                <a:lnTo>
                  <a:pt x="12192000" y="108000"/>
                </a:lnTo>
                <a:lnTo>
                  <a:pt x="0" y="108000"/>
                </a:lnTo>
                <a:lnTo>
                  <a:pt x="0" y="0"/>
                </a:lnTo>
                <a:close/>
              </a:path>
            </a:pathLst>
          </a:custGeom>
          <a:solidFill>
            <a:srgbClr val="EAAB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k object 20"/>
          <p:cNvSpPr/>
          <p:nvPr/>
        </p:nvSpPr>
        <p:spPr>
          <a:xfrm>
            <a:off x="7284719" y="6269735"/>
            <a:ext cx="813816" cy="32613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k object 21"/>
          <p:cNvSpPr/>
          <p:nvPr/>
        </p:nvSpPr>
        <p:spPr>
          <a:xfrm>
            <a:off x="8244840" y="6269735"/>
            <a:ext cx="1377696" cy="326136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k object 22"/>
          <p:cNvSpPr/>
          <p:nvPr/>
        </p:nvSpPr>
        <p:spPr>
          <a:xfrm>
            <a:off x="11283695" y="6281928"/>
            <a:ext cx="554735" cy="329184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bk object 23"/>
          <p:cNvSpPr/>
          <p:nvPr/>
        </p:nvSpPr>
        <p:spPr>
          <a:xfrm>
            <a:off x="9857275" y="6270449"/>
            <a:ext cx="1240048" cy="323999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bk object 24"/>
          <p:cNvSpPr/>
          <p:nvPr/>
        </p:nvSpPr>
        <p:spPr>
          <a:xfrm>
            <a:off x="9740473" y="6162450"/>
            <a:ext cx="0" cy="540385"/>
          </a:xfrm>
          <a:custGeom>
            <a:avLst/>
            <a:gdLst/>
            <a:ahLst/>
            <a:cxnLst/>
            <a:rect l="l" t="t" r="r" b="b"/>
            <a:pathLst>
              <a:path h="540384">
                <a:moveTo>
                  <a:pt x="0" y="0"/>
                </a:moveTo>
                <a:lnTo>
                  <a:pt x="0" y="539999"/>
                </a:lnTo>
              </a:path>
            </a:pathLst>
          </a:custGeom>
          <a:ln w="14400">
            <a:solidFill>
              <a:srgbClr val="AFABA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6/30/21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71526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6/30/21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46321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91858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8446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7" name="object 2"/>
          <p:cNvSpPr/>
          <p:nvPr userDrawn="1"/>
        </p:nvSpPr>
        <p:spPr>
          <a:xfrm>
            <a:off x="0" y="862758"/>
            <a:ext cx="12192000" cy="2880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object 8"/>
          <p:cNvSpPr/>
          <p:nvPr userDrawn="1"/>
        </p:nvSpPr>
        <p:spPr>
          <a:xfrm>
            <a:off x="3179064" y="1574113"/>
            <a:ext cx="5833872" cy="144475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object 9"/>
          <p:cNvSpPr/>
          <p:nvPr userDrawn="1"/>
        </p:nvSpPr>
        <p:spPr>
          <a:xfrm>
            <a:off x="0" y="3634173"/>
            <a:ext cx="12192000" cy="108585"/>
          </a:xfrm>
          <a:custGeom>
            <a:avLst/>
            <a:gdLst/>
            <a:ahLst/>
            <a:cxnLst/>
            <a:rect l="l" t="t" r="r" b="b"/>
            <a:pathLst>
              <a:path w="12192000" h="108585">
                <a:moveTo>
                  <a:pt x="0" y="0"/>
                </a:moveTo>
                <a:lnTo>
                  <a:pt x="12192000" y="0"/>
                </a:lnTo>
                <a:lnTo>
                  <a:pt x="12192000" y="107999"/>
                </a:lnTo>
                <a:lnTo>
                  <a:pt x="0" y="107999"/>
                </a:lnTo>
                <a:lnTo>
                  <a:pt x="0" y="0"/>
                </a:lnTo>
                <a:close/>
              </a:path>
            </a:pathLst>
          </a:custGeom>
          <a:solidFill>
            <a:srgbClr val="EAAB00"/>
          </a:solidFill>
        </p:spPr>
        <p:txBody>
          <a:bodyPr wrap="square" lIns="0" tIns="0" rIns="0" bIns="0"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object 10"/>
          <p:cNvSpPr/>
          <p:nvPr userDrawn="1"/>
        </p:nvSpPr>
        <p:spPr>
          <a:xfrm>
            <a:off x="0" y="855962"/>
            <a:ext cx="12192000" cy="108585"/>
          </a:xfrm>
          <a:custGeom>
            <a:avLst/>
            <a:gdLst/>
            <a:ahLst/>
            <a:cxnLst/>
            <a:rect l="l" t="t" r="r" b="b"/>
            <a:pathLst>
              <a:path w="12192000" h="108584">
                <a:moveTo>
                  <a:pt x="0" y="0"/>
                </a:moveTo>
                <a:lnTo>
                  <a:pt x="12192000" y="0"/>
                </a:lnTo>
                <a:lnTo>
                  <a:pt x="12192000" y="107999"/>
                </a:lnTo>
                <a:lnTo>
                  <a:pt x="0" y="107999"/>
                </a:lnTo>
                <a:lnTo>
                  <a:pt x="0" y="0"/>
                </a:lnTo>
                <a:close/>
              </a:path>
            </a:pathLst>
          </a:custGeom>
          <a:solidFill>
            <a:srgbClr val="EAAB00"/>
          </a:solidFill>
        </p:spPr>
        <p:txBody>
          <a:bodyPr wrap="square" lIns="0" tIns="0" rIns="0" bIns="0"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object 11"/>
          <p:cNvSpPr txBox="1"/>
          <p:nvPr userDrawn="1"/>
        </p:nvSpPr>
        <p:spPr>
          <a:xfrm>
            <a:off x="4273233" y="2872053"/>
            <a:ext cx="36455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0" lvl="0" indent="0" algn="l" defTabSz="9144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800" b="0" i="0" u="none" strike="noStrike" kern="1200" cap="none" spc="-5" normalizeH="0" baseline="0" noProof="0" dirty="0">
                <a:ln>
                  <a:noFill/>
                </a:ln>
                <a:solidFill>
                  <a:srgbClr val="031E2F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DAFNI_Overview_Conceptual_2-v2</a:t>
            </a:r>
            <a:endParaRPr kumimoji="0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201A9D8-A541-934F-8FC4-9439FCBF676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09280" y="5098906"/>
            <a:ext cx="2943213" cy="7524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1812" y="5098906"/>
            <a:ext cx="2948302" cy="7524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2552" y="5098906"/>
            <a:ext cx="2959200" cy="740958"/>
          </a:xfrm>
          <a:prstGeom prst="rect">
            <a:avLst/>
          </a:prstGeom>
        </p:spPr>
      </p:pic>
      <p:sp>
        <p:nvSpPr>
          <p:cNvPr id="20" name="Text Placeholder 19"/>
          <p:cNvSpPr>
            <a:spLocks noGrp="1"/>
          </p:cNvSpPr>
          <p:nvPr>
            <p:ph type="body" sz="quarter" idx="10"/>
          </p:nvPr>
        </p:nvSpPr>
        <p:spPr>
          <a:xfrm>
            <a:off x="2823830" y="3121025"/>
            <a:ext cx="6544340" cy="521059"/>
          </a:xfrm>
        </p:spPr>
        <p:txBody>
          <a:bodyPr/>
          <a:lstStyle>
            <a:lvl1pPr marL="0" indent="0" algn="ctr">
              <a:buNone/>
              <a:defRPr lang="en-US" sz="2800" b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4" name="Text Placeholder 23"/>
          <p:cNvSpPr>
            <a:spLocks noGrp="1"/>
          </p:cNvSpPr>
          <p:nvPr>
            <p:ph type="body" sz="quarter" idx="11"/>
          </p:nvPr>
        </p:nvSpPr>
        <p:spPr>
          <a:xfrm>
            <a:off x="3456468" y="3900488"/>
            <a:ext cx="5279065" cy="914400"/>
          </a:xfrm>
        </p:spPr>
        <p:txBody>
          <a:bodyPr>
            <a:normAutofit/>
          </a:bodyPr>
          <a:lstStyle>
            <a:lvl1pPr marL="0" indent="0" algn="ctr">
              <a:buNone/>
              <a:defRPr lang="en-US" sz="1800" b="1" i="1" kern="1200" dirty="0" smtClean="0">
                <a:solidFill>
                  <a:srgbClr val="031E2F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8205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Relationship Id="rId14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1260000"/>
            <a:ext cx="12192000" cy="108585"/>
          </a:xfrm>
          <a:custGeom>
            <a:avLst/>
            <a:gdLst/>
            <a:ahLst/>
            <a:cxnLst/>
            <a:rect l="l" t="t" r="r" b="b"/>
            <a:pathLst>
              <a:path w="12192000" h="108584">
                <a:moveTo>
                  <a:pt x="0" y="0"/>
                </a:moveTo>
                <a:lnTo>
                  <a:pt x="12192000" y="0"/>
                </a:lnTo>
                <a:lnTo>
                  <a:pt x="12192000" y="107999"/>
                </a:lnTo>
                <a:lnTo>
                  <a:pt x="0" y="107999"/>
                </a:lnTo>
                <a:lnTo>
                  <a:pt x="0" y="0"/>
                </a:lnTo>
                <a:close/>
              </a:path>
            </a:pathLst>
          </a:custGeom>
          <a:solidFill>
            <a:srgbClr val="EAAB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0" y="0"/>
            <a:ext cx="12192000" cy="1259999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k object 18"/>
          <p:cNvSpPr/>
          <p:nvPr/>
        </p:nvSpPr>
        <p:spPr>
          <a:xfrm>
            <a:off x="350520" y="286511"/>
            <a:ext cx="2916936" cy="722376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k object 19"/>
          <p:cNvSpPr/>
          <p:nvPr/>
        </p:nvSpPr>
        <p:spPr>
          <a:xfrm>
            <a:off x="0" y="5907680"/>
            <a:ext cx="12192000" cy="108585"/>
          </a:xfrm>
          <a:custGeom>
            <a:avLst/>
            <a:gdLst/>
            <a:ahLst/>
            <a:cxnLst/>
            <a:rect l="l" t="t" r="r" b="b"/>
            <a:pathLst>
              <a:path w="12192000" h="108585">
                <a:moveTo>
                  <a:pt x="0" y="0"/>
                </a:moveTo>
                <a:lnTo>
                  <a:pt x="12192000" y="0"/>
                </a:lnTo>
                <a:lnTo>
                  <a:pt x="12192000" y="108000"/>
                </a:lnTo>
                <a:lnTo>
                  <a:pt x="0" y="108000"/>
                </a:lnTo>
                <a:lnTo>
                  <a:pt x="0" y="0"/>
                </a:lnTo>
                <a:close/>
              </a:path>
            </a:pathLst>
          </a:custGeom>
          <a:solidFill>
            <a:srgbClr val="EAAB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TextBox 24"/>
          <p:cNvSpPr txBox="1"/>
          <p:nvPr userDrawn="1"/>
        </p:nvSpPr>
        <p:spPr>
          <a:xfrm>
            <a:off x="287078" y="6263173"/>
            <a:ext cx="18629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www.dafni.ac.uk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E201A9D8-A541-934F-8FC4-9439FCBF676D}"/>
              </a:ext>
            </a:extLst>
          </p:cNvPr>
          <p:cNvPicPr>
            <a:picLocks noChangeAspect="1"/>
          </p:cNvPicPr>
          <p:nvPr userDrawn="1"/>
        </p:nvPicPr>
        <p:blipFill>
          <a:blip r:embed="rId1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55914" y="6118105"/>
            <a:ext cx="2233098" cy="570867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4163" y="6120000"/>
            <a:ext cx="2228860" cy="56880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0587" y="6130099"/>
            <a:ext cx="2232000" cy="558873"/>
          </a:xfrm>
          <a:prstGeom prst="rect">
            <a:avLst/>
          </a:prstGeom>
        </p:spPr>
      </p:pic>
      <p:sp>
        <p:nvSpPr>
          <p:cNvPr id="7" name="Title Placeholder 6"/>
          <p:cNvSpPr>
            <a:spLocks noGrp="1"/>
          </p:cNvSpPr>
          <p:nvPr>
            <p:ph type="title"/>
          </p:nvPr>
        </p:nvSpPr>
        <p:spPr>
          <a:xfrm>
            <a:off x="3534862" y="365126"/>
            <a:ext cx="8530308" cy="5860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648274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8" r:id="rId7"/>
    <p:sldLayoutId id="2147483669" r:id="rId8"/>
  </p:sldLayoutIdLst>
  <p:txStyles>
    <p:titleStyle>
      <a:lvl1pPr algn="r">
        <a:defRPr sz="3200" b="1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TextShape 1"/>
          <p:cNvSpPr txBox="1"/>
          <p:nvPr/>
        </p:nvSpPr>
        <p:spPr>
          <a:xfrm>
            <a:off x="3345976" y="291751"/>
            <a:ext cx="8447280" cy="83424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 fontScale="72000" lnSpcReduction="20000"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855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267" b="0" i="0" u="none" strike="noStrike" kern="1200" cap="none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Building open transport models around </a:t>
            </a:r>
            <a:r>
              <a:rPr kumimoji="0" lang="en-GB" sz="4267" b="0" i="0" u="none" strike="noStrike" kern="1200" cap="none" spc="-1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MATSim</a:t>
            </a:r>
            <a:endParaRPr kumimoji="0" lang="en-US" sz="4267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9" name="TextShape 2"/>
          <p:cNvSpPr txBox="1"/>
          <p:nvPr/>
        </p:nvSpPr>
        <p:spPr>
          <a:xfrm>
            <a:off x="19143" y="1357986"/>
            <a:ext cx="7599291" cy="4830941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427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2133" spc="-1" dirty="0">
                <a:solidFill>
                  <a:srgbClr val="000000"/>
                </a:solidFill>
                <a:latin typeface="Calibri"/>
                <a:ea typeface="ＭＳ Ｐゴシック"/>
              </a:rPr>
              <a:t>Integration of </a:t>
            </a:r>
            <a:r>
              <a:rPr lang="en-GB" sz="2133" b="1" spc="-1" dirty="0" err="1">
                <a:solidFill>
                  <a:srgbClr val="000000"/>
                </a:solidFill>
                <a:latin typeface="Calibri"/>
                <a:ea typeface="ＭＳ Ｐゴシック"/>
              </a:rPr>
              <a:t>MATSim</a:t>
            </a:r>
            <a:r>
              <a:rPr lang="en-GB" sz="2133" b="1" spc="-1" dirty="0">
                <a:solidFill>
                  <a:srgbClr val="000000"/>
                </a:solidFill>
                <a:latin typeface="Calibri"/>
                <a:ea typeface="ＭＳ Ｐゴシック"/>
              </a:rPr>
              <a:t> transport microsimulation</a:t>
            </a:r>
            <a:r>
              <a:rPr lang="en-GB" sz="2133" spc="-1" dirty="0">
                <a:solidFill>
                  <a:srgbClr val="000000"/>
                </a:solidFill>
                <a:latin typeface="Calibri"/>
                <a:ea typeface="ＭＳ Ｐゴシック"/>
              </a:rPr>
              <a:t> framework (agent level, activity-based, multimodal) into DAFNI</a:t>
            </a:r>
          </a:p>
          <a:p>
            <a:pPr marL="800100" lvl="1" indent="-342900">
              <a:spcBef>
                <a:spcPts val="427"/>
              </a:spcBef>
              <a:buFont typeface="Wingdings" pitchFamily="2" charset="2"/>
              <a:buChar char="Ø"/>
              <a:defRPr/>
            </a:pPr>
            <a:r>
              <a:rPr lang="en-GB" sz="2133" spc="-1" dirty="0">
                <a:solidFill>
                  <a:srgbClr val="000000"/>
                </a:solidFill>
                <a:latin typeface="Calibri"/>
                <a:ea typeface="ＭＳ Ｐゴシック"/>
              </a:rPr>
              <a:t>Open four-step transport model constructed with the workflow system</a:t>
            </a:r>
          </a:p>
          <a:p>
            <a:pPr marL="800100" lvl="1" indent="-342900">
              <a:spcBef>
                <a:spcPts val="427"/>
              </a:spcBef>
              <a:buFont typeface="Wingdings" pitchFamily="2" charset="2"/>
              <a:buChar char="Ø"/>
              <a:defRPr/>
            </a:pPr>
            <a:r>
              <a:rPr lang="en-GB" sz="2133" spc="-1" dirty="0">
                <a:solidFill>
                  <a:srgbClr val="000000"/>
                </a:solidFill>
                <a:latin typeface="Calibri"/>
                <a:ea typeface="ＭＳ Ｐゴシック"/>
              </a:rPr>
              <a:t>SPENSER model (NISMOD) for synthetic population, QUANT model (CASA, UCL) for commuting flows, </a:t>
            </a:r>
            <a:r>
              <a:rPr lang="en-GB" sz="2133" i="1" spc="-1" dirty="0" err="1">
                <a:solidFill>
                  <a:srgbClr val="000000"/>
                </a:solidFill>
                <a:latin typeface="Calibri"/>
                <a:ea typeface="ＭＳ Ｐゴシック"/>
              </a:rPr>
              <a:t>spatialdata</a:t>
            </a:r>
            <a:r>
              <a:rPr lang="en-GB" sz="2133" spc="-1" dirty="0">
                <a:solidFill>
                  <a:srgbClr val="000000"/>
                </a:solidFill>
                <a:latin typeface="Calibri"/>
                <a:ea typeface="ＭＳ Ｐゴシック"/>
              </a:rPr>
              <a:t> library for data pre- and postprocessing</a:t>
            </a:r>
          </a:p>
          <a:p>
            <a:pPr marL="800100" lvl="1" indent="-342900">
              <a:spcBef>
                <a:spcPts val="427"/>
              </a:spcBef>
              <a:buFont typeface="Wingdings" pitchFamily="2" charset="2"/>
              <a:buChar char="Ø"/>
              <a:defRPr/>
            </a:pPr>
            <a:r>
              <a:rPr lang="en-GB" sz="2133" spc="-1" dirty="0">
                <a:solidFill>
                  <a:srgbClr val="000000"/>
                </a:solidFill>
                <a:latin typeface="Calibri"/>
                <a:ea typeface="ＭＳ Ｐゴシック"/>
              </a:rPr>
              <a:t>Run on any UK functional urban area or arbitrary perimeter</a:t>
            </a:r>
          </a:p>
          <a:p>
            <a:pPr marL="342900" indent="-342900">
              <a:spcBef>
                <a:spcPts val="427"/>
              </a:spcBef>
              <a:buFont typeface="Arial" panose="020B0604020202020204" pitchFamily="34" charset="0"/>
              <a:buChar char="•"/>
              <a:defRPr/>
            </a:pPr>
            <a:r>
              <a:rPr lang="en-GB" sz="2133" spc="-1" dirty="0">
                <a:solidFill>
                  <a:srgbClr val="000000"/>
                </a:solidFill>
                <a:latin typeface="Calibri"/>
                <a:ea typeface="ＭＳ Ｐゴシック"/>
              </a:rPr>
              <a:t>Sensitivity analysis and calibration using the </a:t>
            </a:r>
            <a:r>
              <a:rPr lang="en-GB" sz="2133" b="1" spc="-1" dirty="0" err="1">
                <a:solidFill>
                  <a:srgbClr val="000000"/>
                </a:solidFill>
                <a:latin typeface="Calibri"/>
                <a:ea typeface="ＭＳ Ｐゴシック"/>
              </a:rPr>
              <a:t>OpenMOLE</a:t>
            </a:r>
            <a:r>
              <a:rPr lang="en-GB" sz="2133" spc="-1" dirty="0">
                <a:solidFill>
                  <a:srgbClr val="000000"/>
                </a:solidFill>
                <a:latin typeface="Calibri"/>
                <a:ea typeface="ＭＳ Ｐゴシック"/>
              </a:rPr>
              <a:t> model validation software</a:t>
            </a:r>
          </a:p>
          <a:p>
            <a:pPr marL="342900" indent="-342900">
              <a:spcBef>
                <a:spcPts val="427"/>
              </a:spcBef>
              <a:buFont typeface="Arial" panose="020B0604020202020204" pitchFamily="34" charset="0"/>
              <a:buChar char="•"/>
              <a:defRPr/>
            </a:pPr>
            <a:r>
              <a:rPr lang="en-GB" sz="2133" spc="-1" dirty="0">
                <a:solidFill>
                  <a:srgbClr val="000000"/>
                </a:solidFill>
                <a:latin typeface="Calibri"/>
                <a:ea typeface="ＭＳ Ｐゴシック"/>
              </a:rPr>
              <a:t>Application to </a:t>
            </a:r>
            <a:r>
              <a:rPr lang="en-GB" sz="2133" b="1" spc="-1" dirty="0">
                <a:solidFill>
                  <a:srgbClr val="000000"/>
                </a:solidFill>
                <a:latin typeface="Calibri"/>
                <a:ea typeface="ＭＳ Ｐゴシック"/>
              </a:rPr>
              <a:t>crowding indicators</a:t>
            </a:r>
            <a:r>
              <a:rPr lang="en-GB" sz="2133" spc="-1" dirty="0">
                <a:solidFill>
                  <a:srgbClr val="000000"/>
                </a:solidFill>
                <a:latin typeface="Calibri"/>
                <a:ea typeface="ＭＳ Ｐゴシック"/>
              </a:rPr>
              <a:t> in public transport, test of policies to ensure social distancing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CB79DC5-046A-164E-9E6F-F2132E4BAD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69616" y="3805986"/>
            <a:ext cx="2301620" cy="172475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C2D901D-4C0D-7643-858D-32C246712F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871236" y="3805986"/>
            <a:ext cx="2301621" cy="1724753"/>
          </a:xfrm>
          <a:prstGeom prst="rect">
            <a:avLst/>
          </a:prstGeom>
        </p:spPr>
      </p:pic>
      <p:pic>
        <p:nvPicPr>
          <p:cNvPr id="3" name="Picture 2" descr="Diagram, map&#10;&#10;Description automatically generated">
            <a:extLst>
              <a:ext uri="{FF2B5EF4-FFF2-40B4-BE49-F238E27FC236}">
                <a16:creationId xmlns:a16="http://schemas.microsoft.com/office/drawing/2014/main" id="{074BDFBD-7903-3A45-82A5-4A2947AABB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1540" y="1631991"/>
            <a:ext cx="2000940" cy="1942002"/>
          </a:xfrm>
          <a:prstGeom prst="rect">
            <a:avLst/>
          </a:prstGeom>
        </p:spPr>
      </p:pic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A4F94CD5-0E36-BB45-B44E-7651462B6E1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0609" y="1631990"/>
            <a:ext cx="2008757" cy="1942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907301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D39A9CDFFB58346B7D1C522095D3303" ma:contentTypeVersion="13" ma:contentTypeDescription="Create a new document." ma:contentTypeScope="" ma:versionID="347c6419399255e797c33199300069cb">
  <xsd:schema xmlns:xsd="http://www.w3.org/2001/XMLSchema" xmlns:xs="http://www.w3.org/2001/XMLSchema" xmlns:p="http://schemas.microsoft.com/office/2006/metadata/properties" xmlns:ns3="e547b0f6-ba62-406a-bd63-136086570fa3" xmlns:ns4="5187076e-e21f-4bca-806e-0ca3129dfc73" targetNamespace="http://schemas.microsoft.com/office/2006/metadata/properties" ma:root="true" ma:fieldsID="4c44c8623a995bf54f3f7e2bebf688c0" ns3:_="" ns4:_="">
    <xsd:import namespace="e547b0f6-ba62-406a-bd63-136086570fa3"/>
    <xsd:import namespace="5187076e-e21f-4bca-806e-0ca3129dfc73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ingHintHash" minOccurs="0"/>
                <xsd:element ref="ns3:SharedWithDetails" minOccurs="0"/>
                <xsd:element ref="ns4:MediaServiceMetadata" minOccurs="0"/>
                <xsd:element ref="ns4:MediaServiceFastMetadata" minOccurs="0"/>
                <xsd:element ref="ns4:MediaServiceAutoKeyPoints" minOccurs="0"/>
                <xsd:element ref="ns4:MediaServiceKeyPoints" minOccurs="0"/>
                <xsd:element ref="ns4:MediaServiceAutoTags" minOccurs="0"/>
                <xsd:element ref="ns4:MediaServiceGenerationTime" minOccurs="0"/>
                <xsd:element ref="ns4:MediaServiceEventHashCode" minOccurs="0"/>
                <xsd:element ref="ns4:MediaServiceOCR" minOccurs="0"/>
                <xsd:element ref="ns4:MediaServiceDateTaken" minOccurs="0"/>
                <xsd:element ref="ns4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47b0f6-ba62-406a-bd63-136086570fa3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ingHintHash" ma:index="9" nillable="true" ma:displayName="Sharing Hint Hash" ma:internalName="SharingHintHash" ma:readOnly="true">
      <xsd:simpleType>
        <xsd:restriction base="dms:Text"/>
      </xsd:simpleType>
    </xsd:element>
    <xsd:element name="SharedWithDetails" ma:index="10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187076e-e21f-4bca-806e-0ca3129dfc7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F842B68-848C-43CA-8AE5-CCDACCAF219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547b0f6-ba62-406a-bd63-136086570fa3"/>
    <ds:schemaRef ds:uri="5187076e-e21f-4bca-806e-0ca3129dfc7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9654BEF-EB86-4F96-8475-9FBAE022D20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68B0947-DB1C-4832-8CD9-BB611EC6A49C}">
  <ds:schemaRefs>
    <ds:schemaRef ds:uri="http://schemas.microsoft.com/office/2006/metadata/properties"/>
    <ds:schemaRef ds:uri="5187076e-e21f-4bca-806e-0ca3129dfc73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e547b0f6-ba62-406a-bd63-136086570fa3"/>
    <ds:schemaRef ds:uri="http://purl.org/dc/elements/1.1/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180</TotalTime>
  <Words>93</Words>
  <Application>Microsoft Macintosh PowerPoint</Application>
  <PresentationFormat>Widescreen</PresentationFormat>
  <Paragraphs>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Courier New</vt:lpstr>
      <vt:lpstr>Wingdings</vt:lpstr>
      <vt:lpstr>1_Office Theme</vt:lpstr>
      <vt:lpstr>PowerPoint Presentation</vt:lpstr>
    </vt:vector>
  </TitlesOfParts>
  <Company>STFC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Samler, Marion (STFC,RAL,SC)</dc:creator>
  <cp:lastModifiedBy>Raimbault, Juste</cp:lastModifiedBy>
  <cp:revision>7</cp:revision>
  <dcterms:created xsi:type="dcterms:W3CDTF">2021-06-28T13:23:58Z</dcterms:created>
  <dcterms:modified xsi:type="dcterms:W3CDTF">2021-06-30T17:41:12Z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0x0101009D39A9CDFFB58346B7D1C522095D3303</vt:lpwstr>
  </property>
</Properties>
</file>

<file path=docProps/thumbnail.jpeg>
</file>